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Nunito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fcdbfeb40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fcdbfeb40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f691a087b4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f691a087b4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691a087b4_0_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f691a087b4_0_8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f691a087b4_0_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f691a087b4_0_8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fb7678f9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fb7678f9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b7678f9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fb7678f9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fb7678f9d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fb7678f9d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f691a087b4_0_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f691a087b4_0_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f691a087b4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f691a087b4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f691a087b4_0_8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f691a087b4_0_8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152400"/>
            <a:ext cx="8520600" cy="5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20124D"/>
                </a:solidFill>
                <a:latin typeface="Nunito"/>
                <a:ea typeface="Nunito"/>
                <a:cs typeface="Nunito"/>
                <a:sym typeface="Nunito"/>
              </a:rPr>
              <a:t>Katichakrasana</a:t>
            </a:r>
            <a:endParaRPr sz="4000" b="1">
              <a:solidFill>
                <a:srgbClr val="20124D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20124D"/>
                </a:solidFill>
                <a:latin typeface="Nunito"/>
                <a:ea typeface="Nunito"/>
                <a:cs typeface="Nunito"/>
                <a:sym typeface="Nunito"/>
              </a:rPr>
              <a:t>Group - 38</a:t>
            </a:r>
            <a:endParaRPr sz="3600" b="1">
              <a:solidFill>
                <a:srgbClr val="20124D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20124D"/>
                </a:solidFill>
                <a:latin typeface="Nunito"/>
                <a:ea typeface="Nunito"/>
                <a:cs typeface="Nunito"/>
                <a:sym typeface="Nunito"/>
              </a:rPr>
              <a:t>Sports and Well-Being</a:t>
            </a:r>
            <a:endParaRPr sz="3200" b="1">
              <a:solidFill>
                <a:srgbClr val="20124D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20124D"/>
                </a:solidFill>
                <a:latin typeface="Nunito"/>
                <a:ea typeface="Nunito"/>
                <a:cs typeface="Nunito"/>
                <a:sym typeface="Nunito"/>
              </a:rPr>
              <a:t>Instructor: Dr Rajlakshmi Guha</a:t>
            </a:r>
            <a:endParaRPr sz="2800" b="1">
              <a:solidFill>
                <a:srgbClr val="20124D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20124D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2000" b="1">
              <a:solidFill>
                <a:srgbClr val="20124D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20124D"/>
                </a:solidFill>
                <a:latin typeface="Nunito"/>
                <a:ea typeface="Nunito"/>
                <a:cs typeface="Nunito"/>
                <a:sym typeface="Nunito"/>
              </a:rPr>
              <a:t>Group Members:</a:t>
            </a:r>
            <a:endParaRPr sz="2400" b="1">
              <a:solidFill>
                <a:srgbClr val="20124D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20124D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20124D"/>
                </a:solidFill>
                <a:latin typeface="Nunito"/>
                <a:ea typeface="Nunito"/>
                <a:cs typeface="Nunito"/>
                <a:sym typeface="Nunito"/>
              </a:rPr>
              <a:t>Shashish Maurya (18CH10051)</a:t>
            </a:r>
            <a:endParaRPr sz="2000" b="1">
              <a:solidFill>
                <a:srgbClr val="20124D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20124D"/>
                </a:solidFill>
                <a:latin typeface="Nunito"/>
                <a:ea typeface="Nunito"/>
                <a:cs typeface="Nunito"/>
                <a:sym typeface="Nunito"/>
              </a:rPr>
              <a:t>Ujjwal Tiwary (18CH10058)</a:t>
            </a:r>
            <a:endParaRPr sz="2000" b="1">
              <a:solidFill>
                <a:srgbClr val="20124D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20124D"/>
                </a:solidFill>
                <a:latin typeface="Nunito"/>
                <a:ea typeface="Nunito"/>
                <a:cs typeface="Nunito"/>
                <a:sym typeface="Nunito"/>
              </a:rPr>
              <a:t>Isha Sharma (18CH10068)</a:t>
            </a:r>
            <a:endParaRPr sz="2000" b="1">
              <a:solidFill>
                <a:srgbClr val="20124D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20124D"/>
                </a:solidFill>
                <a:latin typeface="Nunito"/>
                <a:ea typeface="Nunito"/>
                <a:cs typeface="Nunito"/>
                <a:sym typeface="Nunito"/>
              </a:rPr>
              <a:t>Anshuman Agrawal (18CH10071)</a:t>
            </a:r>
            <a:endParaRPr sz="2000" b="1">
              <a:solidFill>
                <a:srgbClr val="20124D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20124D"/>
                </a:solidFill>
                <a:latin typeface="Nunito"/>
                <a:ea typeface="Nunito"/>
                <a:cs typeface="Nunito"/>
                <a:sym typeface="Nunito"/>
              </a:rPr>
              <a:t>Sarvottam Kumar Modi (18CH10073)</a:t>
            </a:r>
            <a:endParaRPr sz="2000" b="1">
              <a:solidFill>
                <a:srgbClr val="20124D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426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D9D2E9"/>
                </a:solidFill>
                <a:latin typeface="Nunito"/>
                <a:ea typeface="Nunito"/>
                <a:cs typeface="Nunito"/>
                <a:sym typeface="Nunito"/>
              </a:rPr>
              <a:t>Psychological Benefits</a:t>
            </a:r>
            <a:endParaRPr b="1">
              <a:solidFill>
                <a:srgbClr val="D9D2E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5" name="Google Shape;115;p22"/>
          <p:cNvSpPr txBox="1">
            <a:spLocks noGrp="1"/>
          </p:cNvSpPr>
          <p:nvPr>
            <p:ph type="body" idx="1"/>
          </p:nvPr>
        </p:nvSpPr>
        <p:spPr>
          <a:xfrm>
            <a:off x="222000" y="583050"/>
            <a:ext cx="4877100" cy="18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Nunito"/>
              <a:buChar char="➢"/>
            </a:pPr>
            <a:r>
              <a:rPr lang="en">
                <a:solidFill>
                  <a:srgbClr val="F3F3F3"/>
                </a:solidFill>
                <a:latin typeface="Nunito"/>
                <a:ea typeface="Nunito"/>
                <a:cs typeface="Nunito"/>
                <a:sym typeface="Nunito"/>
              </a:rPr>
              <a:t>Reduces Signs and Symptoms of Stress</a:t>
            </a:r>
            <a:endParaRPr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Nunito"/>
              <a:buChar char="➢"/>
            </a:pPr>
            <a:r>
              <a:rPr lang="en">
                <a:solidFill>
                  <a:srgbClr val="F3F3F3"/>
                </a:solidFill>
                <a:latin typeface="Nunito"/>
                <a:ea typeface="Nunito"/>
                <a:cs typeface="Nunito"/>
                <a:sym typeface="Nunito"/>
              </a:rPr>
              <a:t>Promotes the free-fall of Energy</a:t>
            </a:r>
            <a:endParaRPr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Nunito"/>
              <a:buChar char="➢"/>
            </a:pPr>
            <a:r>
              <a:rPr lang="en">
                <a:solidFill>
                  <a:srgbClr val="F3F3F3"/>
                </a:solidFill>
                <a:latin typeface="Nunito"/>
                <a:ea typeface="Nunito"/>
                <a:cs typeface="Nunito"/>
                <a:sym typeface="Nunito"/>
              </a:rPr>
              <a:t>Calms the Mind</a:t>
            </a:r>
            <a:endParaRPr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Nunito"/>
              <a:buChar char="➢"/>
            </a:pPr>
            <a:r>
              <a:rPr lang="en">
                <a:solidFill>
                  <a:srgbClr val="F3F3F3"/>
                </a:solidFill>
                <a:latin typeface="Nunito"/>
                <a:ea typeface="Nunito"/>
                <a:cs typeface="Nunito"/>
                <a:sym typeface="Nunito"/>
              </a:rPr>
              <a:t>Stimulates the Nervous System</a:t>
            </a:r>
            <a:endParaRPr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Nunito"/>
              <a:buChar char="➢"/>
            </a:pPr>
            <a:r>
              <a:rPr lang="en">
                <a:solidFill>
                  <a:srgbClr val="F3F3F3"/>
                </a:solidFill>
                <a:latin typeface="Nunito"/>
                <a:ea typeface="Nunito"/>
                <a:cs typeface="Nunito"/>
                <a:sym typeface="Nunito"/>
              </a:rPr>
              <a:t>Eases Depression</a:t>
            </a:r>
            <a:endParaRPr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302325" y="2611400"/>
            <a:ext cx="323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D9D2E9"/>
                </a:solidFill>
                <a:latin typeface="Nunito"/>
                <a:ea typeface="Nunito"/>
                <a:cs typeface="Nunito"/>
                <a:sym typeface="Nunito"/>
              </a:rPr>
              <a:t>Physical Benefits</a:t>
            </a:r>
            <a:endParaRPr b="1">
              <a:solidFill>
                <a:srgbClr val="D9D2E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7" name="Google Shape;117;p22"/>
          <p:cNvSpPr txBox="1">
            <a:spLocks noGrp="1"/>
          </p:cNvSpPr>
          <p:nvPr>
            <p:ph type="body" idx="1"/>
          </p:nvPr>
        </p:nvSpPr>
        <p:spPr>
          <a:xfrm>
            <a:off x="222000" y="3184100"/>
            <a:ext cx="5747100" cy="18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Nunito"/>
              <a:buChar char="➢"/>
            </a:pPr>
            <a:r>
              <a:rPr lang="en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rPr>
              <a:t>Restores the Depleted and Blocker Pronic Energy</a:t>
            </a:r>
            <a:endParaRPr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Nunito"/>
              <a:buChar char="➢"/>
            </a:pPr>
            <a:r>
              <a:rPr lang="en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rPr>
              <a:t>Improves Blood Circulation </a:t>
            </a:r>
            <a:endParaRPr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Nunito"/>
              <a:buChar char="➢"/>
            </a:pPr>
            <a:r>
              <a:rPr lang="en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rPr>
              <a:t>Improves Respiratory Indexes</a:t>
            </a:r>
            <a:endParaRPr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Nunito"/>
              <a:buChar char="➢"/>
            </a:pPr>
            <a:r>
              <a:rPr lang="en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rPr>
              <a:t>Softens and Supple the Frozen shoulder</a:t>
            </a:r>
            <a:endParaRPr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Nunito"/>
              <a:buChar char="➢"/>
            </a:pPr>
            <a:r>
              <a:rPr lang="en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rPr>
              <a:t>Improves the Flexibility of Waist and Spine</a:t>
            </a:r>
            <a:endParaRPr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ctrTitle"/>
          </p:nvPr>
        </p:nvSpPr>
        <p:spPr>
          <a:xfrm>
            <a:off x="3579000" y="1243025"/>
            <a:ext cx="5004300" cy="7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20124D"/>
                </a:solidFill>
                <a:latin typeface="Nunito"/>
                <a:ea typeface="Nunito"/>
                <a:cs typeface="Nunito"/>
                <a:sym typeface="Nunito"/>
              </a:rPr>
              <a:t>THANK YOU !!</a:t>
            </a:r>
            <a:endParaRPr sz="4000" b="1">
              <a:solidFill>
                <a:srgbClr val="20124D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785075"/>
            <a:ext cx="8520600" cy="9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20124D"/>
                </a:solidFill>
                <a:latin typeface="Nunito"/>
                <a:ea typeface="Nunito"/>
                <a:cs typeface="Nunito"/>
                <a:sym typeface="Nunito"/>
              </a:rPr>
              <a:t>Introduction</a:t>
            </a:r>
            <a:endParaRPr sz="4000" b="1">
              <a:solidFill>
                <a:srgbClr val="20124D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/>
        </p:nvSpPr>
        <p:spPr>
          <a:xfrm>
            <a:off x="-76200" y="76200"/>
            <a:ext cx="43290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3F3F3"/>
                </a:solidFill>
                <a:latin typeface="Nunito"/>
                <a:ea typeface="Nunito"/>
                <a:cs typeface="Nunito"/>
                <a:sym typeface="Nunito"/>
              </a:rPr>
              <a:t>Meaning</a:t>
            </a:r>
            <a:endParaRPr sz="2400" b="1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  <a:latin typeface="Nunito"/>
                <a:ea typeface="Nunito"/>
                <a:cs typeface="Nunito"/>
                <a:sym typeface="Nunito"/>
              </a:rPr>
              <a:t>Kati - Sanskrit for Waist</a:t>
            </a:r>
            <a:endParaRPr sz="1800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  <a:latin typeface="Nunito"/>
                <a:ea typeface="Nunito"/>
                <a:cs typeface="Nunito"/>
                <a:sym typeface="Nunito"/>
              </a:rPr>
              <a:t>Chakra - Sanskrit for Wheel/ Rotation</a:t>
            </a:r>
            <a:endParaRPr sz="1800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  <a:latin typeface="Nunito"/>
                <a:ea typeface="Nunito"/>
                <a:cs typeface="Nunito"/>
                <a:sym typeface="Nunito"/>
              </a:rPr>
              <a:t>Asana - Yogic posture</a:t>
            </a:r>
            <a:endParaRPr sz="1800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  <a:latin typeface="Nunito"/>
                <a:ea typeface="Nunito"/>
                <a:cs typeface="Nunito"/>
                <a:sym typeface="Nunito"/>
              </a:rPr>
              <a:t>In English: Waist Rotation Pose/ Standing Spinal Twist</a:t>
            </a:r>
            <a:endParaRPr sz="1800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2400" y="76200"/>
            <a:ext cx="3053949" cy="203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950" y="2113075"/>
            <a:ext cx="3754833" cy="281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71000" y="2260100"/>
            <a:ext cx="2465476" cy="266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102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3F3F3"/>
                </a:solidFill>
                <a:latin typeface="Nunito"/>
                <a:ea typeface="Nunito"/>
                <a:cs typeface="Nunito"/>
                <a:sym typeface="Nunito"/>
              </a:rPr>
              <a:t>Precautions and Contraindications</a:t>
            </a:r>
            <a:endParaRPr sz="2400" b="1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500" y="751025"/>
            <a:ext cx="2752975" cy="18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175" y="2847775"/>
            <a:ext cx="2814875" cy="211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 rotWithShape="1">
          <a:blip r:embed="rId6">
            <a:alphaModFix/>
          </a:blip>
          <a:srcRect b="8475"/>
          <a:stretch/>
        </p:blipFill>
        <p:spPr>
          <a:xfrm>
            <a:off x="5984475" y="674825"/>
            <a:ext cx="2533275" cy="249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2137" y="3386125"/>
            <a:ext cx="2417950" cy="143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623400" y="1244650"/>
            <a:ext cx="8520600" cy="17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F3F3F3"/>
                </a:solidFill>
                <a:latin typeface="Nunito"/>
                <a:ea typeface="Nunito"/>
                <a:cs typeface="Nunito"/>
                <a:sym typeface="Nunito"/>
              </a:rPr>
              <a:t>Step-by-Step</a:t>
            </a:r>
            <a:endParaRPr sz="4000" b="1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F3F3F3"/>
                </a:solidFill>
                <a:latin typeface="Nunito"/>
                <a:ea typeface="Nunito"/>
                <a:cs typeface="Nunito"/>
                <a:sym typeface="Nunito"/>
              </a:rPr>
              <a:t>Procedure</a:t>
            </a:r>
            <a:endParaRPr sz="4000" b="1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/>
        </p:nvSpPr>
        <p:spPr>
          <a:xfrm>
            <a:off x="182175" y="213125"/>
            <a:ext cx="37611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D9D2E9"/>
                </a:solidFill>
                <a:latin typeface="Nunito"/>
                <a:ea typeface="Nunito"/>
                <a:cs typeface="Nunito"/>
                <a:sym typeface="Nunito"/>
              </a:rPr>
              <a:t>Step 1: Stand up straight with feet firmly on the ground.</a:t>
            </a:r>
            <a:endParaRPr sz="1800" b="1">
              <a:solidFill>
                <a:srgbClr val="D9D2E9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D9D2E9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D9D2E9"/>
                </a:solidFill>
                <a:latin typeface="Nunito"/>
                <a:ea typeface="Nunito"/>
                <a:cs typeface="Nunito"/>
                <a:sym typeface="Nunito"/>
              </a:rPr>
              <a:t>Step 2: Inhale + Hands stretched to front with palms facing each other and parallel to ground</a:t>
            </a:r>
            <a:endParaRPr sz="1800" b="1">
              <a:solidFill>
                <a:srgbClr val="D9D2E9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D9D2E9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D9D2E9"/>
                </a:solidFill>
                <a:latin typeface="Nunito"/>
                <a:ea typeface="Nunito"/>
                <a:cs typeface="Nunito"/>
                <a:sym typeface="Nunito"/>
              </a:rPr>
              <a:t>Step 3: Exhale + Waist twist towards right while moving arms + Look over shoulder</a:t>
            </a:r>
            <a:endParaRPr sz="1800" b="1">
              <a:solidFill>
                <a:srgbClr val="D9D2E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7" name="Google Shape;87;p18"/>
          <p:cNvSpPr txBox="1"/>
          <p:nvPr/>
        </p:nvSpPr>
        <p:spPr>
          <a:xfrm>
            <a:off x="382125" y="3330350"/>
            <a:ext cx="2553900" cy="1385400"/>
          </a:xfrm>
          <a:prstGeom prst="rect">
            <a:avLst/>
          </a:prstGeom>
          <a:noFill/>
          <a:ln w="28575" cap="flat" cmpd="sng">
            <a:solidFill>
              <a:srgbClr val="D9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3F3F3"/>
                </a:solidFill>
                <a:latin typeface="Nunito"/>
                <a:ea typeface="Nunito"/>
                <a:cs typeface="Nunito"/>
                <a:sym typeface="Nunito"/>
              </a:rPr>
              <a:t>Checkpoint !!</a:t>
            </a:r>
            <a:endParaRPr sz="2400" b="1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3F3F3"/>
                </a:solidFill>
                <a:latin typeface="Nunito"/>
                <a:ea typeface="Nunito"/>
                <a:cs typeface="Nunito"/>
                <a:sym typeface="Nunito"/>
              </a:rPr>
              <a:t>Arms at shoulder width away from each other</a:t>
            </a:r>
            <a:endParaRPr sz="1800" b="1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8" name="Google Shape;88;p18"/>
          <p:cNvSpPr txBox="1"/>
          <p:nvPr/>
        </p:nvSpPr>
        <p:spPr>
          <a:xfrm>
            <a:off x="5101850" y="192900"/>
            <a:ext cx="37611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D9D2E9"/>
                </a:solidFill>
                <a:latin typeface="Nunito"/>
                <a:ea typeface="Nunito"/>
                <a:cs typeface="Nunito"/>
                <a:sym typeface="Nunito"/>
              </a:rPr>
              <a:t>Step 4: Inhale + Twist back towards centre</a:t>
            </a:r>
            <a:endParaRPr sz="1800" b="1">
              <a:solidFill>
                <a:srgbClr val="D9D2E9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D9D2E9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D9D2E9"/>
                </a:solidFill>
                <a:latin typeface="Nunito"/>
                <a:ea typeface="Nunito"/>
                <a:cs typeface="Nunito"/>
                <a:sym typeface="Nunito"/>
              </a:rPr>
              <a:t>Step 5: Repeat 3 towards left</a:t>
            </a:r>
            <a:endParaRPr sz="1800" b="1">
              <a:solidFill>
                <a:srgbClr val="D9D2E9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D9D2E9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D9D2E9"/>
                </a:solidFill>
                <a:latin typeface="Nunito"/>
                <a:ea typeface="Nunito"/>
                <a:cs typeface="Nunito"/>
                <a:sym typeface="Nunito"/>
              </a:rPr>
              <a:t>Step 6: Repeat few times. End with exhale + hands down</a:t>
            </a:r>
            <a:endParaRPr sz="1800" b="1">
              <a:solidFill>
                <a:srgbClr val="D9D2E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9" name="Google Shape;89;p18"/>
          <p:cNvSpPr txBox="1"/>
          <p:nvPr/>
        </p:nvSpPr>
        <p:spPr>
          <a:xfrm>
            <a:off x="5705450" y="2475475"/>
            <a:ext cx="2553900" cy="1293000"/>
          </a:xfrm>
          <a:prstGeom prst="rect">
            <a:avLst/>
          </a:prstGeom>
          <a:noFill/>
          <a:ln w="28575" cap="flat" cmpd="sng">
            <a:solidFill>
              <a:srgbClr val="D9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3F3F3"/>
                </a:solidFill>
                <a:latin typeface="Nunito"/>
                <a:ea typeface="Nunito"/>
                <a:cs typeface="Nunito"/>
                <a:sym typeface="Nunito"/>
              </a:rPr>
              <a:t>10-20 cycles</a:t>
            </a:r>
            <a:endParaRPr sz="2400" b="1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3F3F3"/>
                </a:solidFill>
                <a:latin typeface="Nunito"/>
                <a:ea typeface="Nunito"/>
                <a:cs typeface="Nunito"/>
                <a:sym typeface="Nunito"/>
              </a:rPr>
              <a:t>30 seconds per cycle</a:t>
            </a:r>
            <a:endParaRPr sz="2400" b="1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311700" y="-53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D9D2E9"/>
                </a:solidFill>
                <a:latin typeface="Nunito"/>
                <a:ea typeface="Nunito"/>
                <a:cs typeface="Nunito"/>
                <a:sym typeface="Nunito"/>
              </a:rPr>
              <a:t>Asana Demonstration</a:t>
            </a:r>
            <a:endParaRPr sz="3600" b="1">
              <a:solidFill>
                <a:srgbClr val="D9D2E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katichakrasana-demo-video_0Q5xGr05">
            <a:hlinkClick r:id="" action="ppaction://media"/>
            <a:extLst>
              <a:ext uri="{FF2B5EF4-FFF2-40B4-BE49-F238E27FC236}">
                <a16:creationId xmlns:a16="http://schemas.microsoft.com/office/drawing/2014/main" id="{09D5510D-B306-492F-9299-99BA85176D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8360" y="611889"/>
            <a:ext cx="4087295" cy="44042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20" b="1">
                <a:solidFill>
                  <a:srgbClr val="9900FF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Biomechanical Analysis of Katichakrasana</a:t>
            </a:r>
            <a:endParaRPr sz="2620" b="1">
              <a:solidFill>
                <a:srgbClr val="9900FF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1" name="Google Shape;101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35100" cy="38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Nunito"/>
              <a:buChar char="●"/>
            </a:pPr>
            <a:r>
              <a:rPr lang="en">
                <a:solidFill>
                  <a:srgbClr val="F3F3F3"/>
                </a:solidFill>
                <a:latin typeface="Nunito"/>
                <a:ea typeface="Nunito"/>
                <a:cs typeface="Nunito"/>
                <a:sym typeface="Nunito"/>
              </a:rPr>
              <a:t>Keeping the lower extremity fixed and perform a twisting motion of the lower trunk area and above.</a:t>
            </a:r>
            <a:endParaRPr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just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Nunito"/>
              <a:buChar char="●"/>
            </a:pPr>
            <a:r>
              <a:rPr lang="en">
                <a:solidFill>
                  <a:srgbClr val="F3F3F3"/>
                </a:solidFill>
                <a:latin typeface="Nunito"/>
                <a:ea typeface="Nunito"/>
                <a:cs typeface="Nunito"/>
                <a:sym typeface="Nunito"/>
              </a:rPr>
              <a:t>30-35 degrees of axial rotation occurs to each side of the thoracic spine. </a:t>
            </a:r>
            <a:endParaRPr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just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Nunito"/>
              <a:buChar char="●"/>
            </a:pPr>
            <a:r>
              <a:rPr lang="en">
                <a:solidFill>
                  <a:srgbClr val="F3F3F3"/>
                </a:solidFill>
                <a:latin typeface="Nunito"/>
                <a:ea typeface="Nunito"/>
                <a:cs typeface="Nunito"/>
                <a:sym typeface="Nunito"/>
              </a:rPr>
              <a:t>The orientation of the lumbar facet joint allows for more sagittal plane motion opposed to rotational horizontal plane motion.</a:t>
            </a:r>
            <a:endParaRPr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6150" y="1340725"/>
            <a:ext cx="3647325" cy="334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/>
          <p:nvPr/>
        </p:nvSpPr>
        <p:spPr>
          <a:xfrm>
            <a:off x="4970000" y="2398250"/>
            <a:ext cx="3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66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body" idx="1"/>
          </p:nvPr>
        </p:nvSpPr>
        <p:spPr>
          <a:xfrm>
            <a:off x="311700" y="193900"/>
            <a:ext cx="5276400" cy="48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Font typeface="Nunito"/>
              <a:buChar char="●"/>
            </a:pPr>
            <a:r>
              <a:rPr lang="en">
                <a:solidFill>
                  <a:srgbClr val="20124D"/>
                </a:solidFill>
                <a:latin typeface="Nunito"/>
                <a:ea typeface="Nunito"/>
                <a:cs typeface="Nunito"/>
                <a:sym typeface="Nunito"/>
              </a:rPr>
              <a:t>It may seem that we are rotating from lumbar spine but the rotation of the lumbar spine is limited to around 10 degrees.</a:t>
            </a:r>
            <a:endParaRPr>
              <a:solidFill>
                <a:srgbClr val="20124D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just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Font typeface="Nunito"/>
              <a:buChar char="●"/>
            </a:pPr>
            <a:r>
              <a:rPr lang="en">
                <a:solidFill>
                  <a:srgbClr val="20124D"/>
                </a:solidFill>
                <a:latin typeface="Nunito"/>
                <a:ea typeface="Nunito"/>
                <a:cs typeface="Nunito"/>
                <a:sym typeface="Nunito"/>
              </a:rPr>
              <a:t>The facets in the lumbar spine region protect the motion segment from anterior shear forces, excessive rotation and flexion.</a:t>
            </a:r>
            <a:endParaRPr>
              <a:solidFill>
                <a:srgbClr val="20124D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just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Font typeface="Nunito"/>
              <a:buChar char="●"/>
            </a:pPr>
            <a:r>
              <a:rPr lang="en">
                <a:solidFill>
                  <a:srgbClr val="20124D"/>
                </a:solidFill>
                <a:latin typeface="Nunito"/>
                <a:ea typeface="Nunito"/>
                <a:cs typeface="Nunito"/>
                <a:sym typeface="Nunito"/>
              </a:rPr>
              <a:t>The internal oblique abdominals and the external oblique abdominals are the muscles primarily responsible for powering spinal rotation in the lower back.</a:t>
            </a:r>
            <a:endParaRPr>
              <a:solidFill>
                <a:srgbClr val="20124D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just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Font typeface="Nunito"/>
              <a:buChar char="●"/>
            </a:pPr>
            <a:r>
              <a:rPr lang="en">
                <a:solidFill>
                  <a:srgbClr val="20124D"/>
                </a:solidFill>
                <a:latin typeface="Nunito"/>
                <a:ea typeface="Nunito"/>
                <a:cs typeface="Nunito"/>
                <a:sym typeface="Nunito"/>
              </a:rPr>
              <a:t>50% of rotation on cervical spine comes from C1-C2 joint which supports the skull as well as allows movements of skull and neck.</a:t>
            </a:r>
            <a:endParaRPr>
              <a:solidFill>
                <a:srgbClr val="20124D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2950" y="168300"/>
            <a:ext cx="3244075" cy="490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371</Words>
  <Application>Microsoft Office PowerPoint</Application>
  <PresentationFormat>On-screen Show (16:9)</PresentationFormat>
  <Paragraphs>57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Nunito</vt:lpstr>
      <vt:lpstr>Arial</vt:lpstr>
      <vt:lpstr>Simple Light</vt:lpstr>
      <vt:lpstr>Katichakrasana Group - 38 Sports and Well-Being Instructor: Dr Rajlakshmi Guha   Group Members:  Shashish Maurya (18CH10051) Ujjwal Tiwary (18CH10058) Isha Sharma (18CH10068) Anshuman Agrawal (18CH10071) Sarvottam Kumar Modi (18CH10073)</vt:lpstr>
      <vt:lpstr>Introduction</vt:lpstr>
      <vt:lpstr>PowerPoint Presentation</vt:lpstr>
      <vt:lpstr>Precautions and Contraindications</vt:lpstr>
      <vt:lpstr>Step-by-Step Procedure</vt:lpstr>
      <vt:lpstr>PowerPoint Presentation</vt:lpstr>
      <vt:lpstr>Asana Demonstration</vt:lpstr>
      <vt:lpstr>Biomechanical Analysis of Katichakrasana</vt:lpstr>
      <vt:lpstr>PowerPoint Presentation</vt:lpstr>
      <vt:lpstr>Psychological Benefits</vt:lpstr>
      <vt:lpstr>THANK YOU 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Katichakrasana Group - 38 Sports and Well-Being Instructor: Dr Rajlakshmi Guha   Group Members:  Shashish Maurya (18CH10051) Ujjwal Tiwary (18CH10058) Isha Sharma (18CH10068) Anshuman Agrawal (18CH10071) Sarvottam Kumar Modi (18CH10073)</dc:title>
  <cp:lastModifiedBy>Anshuman Agrawal</cp:lastModifiedBy>
  <cp:revision>1</cp:revision>
  <dcterms:modified xsi:type="dcterms:W3CDTF">2021-11-01T13:50:51Z</dcterms:modified>
</cp:coreProperties>
</file>